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>
      <p:cViewPr>
        <p:scale>
          <a:sx n="60" d="100"/>
          <a:sy n="60" d="100"/>
        </p:scale>
        <p:origin x="-2244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3E139-2CD5-42B3-9B60-E850C1F518FF}" type="datetimeFigureOut">
              <a:rPr lang="en-US" smtClean="0"/>
              <a:t>3/21/2014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9B62E-1E08-4EC8-8B71-B9D89BBA5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507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3E139-2CD5-42B3-9B60-E850C1F518FF}" type="datetimeFigureOut">
              <a:rPr lang="en-US" smtClean="0"/>
              <a:t>3/21/2014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9B62E-1E08-4EC8-8B71-B9D89BBA5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720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3E139-2CD5-42B3-9B60-E850C1F518FF}" type="datetimeFigureOut">
              <a:rPr lang="en-US" smtClean="0"/>
              <a:t>3/21/2014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9B62E-1E08-4EC8-8B71-B9D89BBA5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362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3E139-2CD5-42B3-9B60-E850C1F518FF}" type="datetimeFigureOut">
              <a:rPr lang="en-US" smtClean="0"/>
              <a:t>3/21/2014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9B62E-1E08-4EC8-8B71-B9D89BBA5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031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3E139-2CD5-42B3-9B60-E850C1F518FF}" type="datetimeFigureOut">
              <a:rPr lang="en-US" smtClean="0"/>
              <a:t>3/21/2014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9B62E-1E08-4EC8-8B71-B9D89BBA5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151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3E139-2CD5-42B3-9B60-E850C1F518FF}" type="datetimeFigureOut">
              <a:rPr lang="en-US" smtClean="0"/>
              <a:t>3/21/2014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9B62E-1E08-4EC8-8B71-B9D89BBA5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254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3E139-2CD5-42B3-9B60-E850C1F518FF}" type="datetimeFigureOut">
              <a:rPr lang="en-US" smtClean="0"/>
              <a:t>3/21/2014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9B62E-1E08-4EC8-8B71-B9D89BBA5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163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3E139-2CD5-42B3-9B60-E850C1F518FF}" type="datetimeFigureOut">
              <a:rPr lang="en-US" smtClean="0"/>
              <a:t>3/21/2014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9B62E-1E08-4EC8-8B71-B9D89BBA5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775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3E139-2CD5-42B3-9B60-E850C1F518FF}" type="datetimeFigureOut">
              <a:rPr lang="en-US" smtClean="0"/>
              <a:t>3/21/2014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9B62E-1E08-4EC8-8B71-B9D89BBA5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04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3E139-2CD5-42B3-9B60-E850C1F518FF}" type="datetimeFigureOut">
              <a:rPr lang="en-US" smtClean="0"/>
              <a:t>3/21/2014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9B62E-1E08-4EC8-8B71-B9D89BBA5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255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3E139-2CD5-42B3-9B60-E850C1F518FF}" type="datetimeFigureOut">
              <a:rPr lang="en-US" smtClean="0"/>
              <a:t>3/21/2014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9B62E-1E08-4EC8-8B71-B9D89BBA5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258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3E139-2CD5-42B3-9B60-E850C1F518FF}" type="datetimeFigureOut">
              <a:rPr lang="en-US" smtClean="0"/>
              <a:t>3/21/2014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9B62E-1E08-4EC8-8B71-B9D89BBA5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01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87" t="5362" b="4027"/>
          <a:stretch/>
        </p:blipFill>
        <p:spPr>
          <a:xfrm>
            <a:off x="14235" y="0"/>
            <a:ext cx="9129765" cy="685800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6477000" y="1519788"/>
            <a:ext cx="2438400" cy="12234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b="1" dirty="0" smtClean="0"/>
              <a:t>Operational Launch </a:t>
            </a:r>
          </a:p>
          <a:p>
            <a:r>
              <a:rPr lang="en-US" sz="1050" b="1" dirty="0" smtClean="0"/>
              <a:t>(December 2011</a:t>
            </a:r>
            <a:r>
              <a:rPr lang="en-US" sz="1050" b="1" dirty="0" smtClean="0"/>
              <a:t>)</a:t>
            </a:r>
            <a:r>
              <a:rPr lang="en-US" sz="1050" dirty="0" smtClean="0"/>
              <a:t>:</a:t>
            </a:r>
          </a:p>
          <a:p>
            <a:endParaRPr lang="en-US" sz="1050" dirty="0"/>
          </a:p>
          <a:p>
            <a:endParaRPr lang="en-US" sz="105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050" dirty="0" smtClean="0"/>
              <a:t>Strategy Services</a:t>
            </a:r>
            <a:endParaRPr lang="en-US" sz="105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050" dirty="0" smtClean="0"/>
              <a:t>Enterprise Innovation Services</a:t>
            </a:r>
            <a:endParaRPr lang="en-US" sz="105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050" dirty="0" smtClean="0"/>
              <a:t>Connected </a:t>
            </a:r>
            <a:r>
              <a:rPr lang="en-US" sz="1050" dirty="0" smtClean="0"/>
              <a:t>World Advisory Services</a:t>
            </a:r>
            <a:endParaRPr lang="en-US" sz="1050" dirty="0"/>
          </a:p>
        </p:txBody>
      </p:sp>
      <p:sp>
        <p:nvSpPr>
          <p:cNvPr id="23" name="Rectangle 22"/>
          <p:cNvSpPr/>
          <p:nvPr/>
        </p:nvSpPr>
        <p:spPr>
          <a:xfrm>
            <a:off x="1876801" y="1926730"/>
            <a:ext cx="251485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/>
                </a:solidFill>
              </a:rPr>
              <a:t>Launch Strategy &amp; Human Change Practice (NA IT Consulting Company)</a:t>
            </a:r>
            <a:endParaRPr lang="en-US" sz="1050" dirty="0">
              <a:solidFill>
                <a:schemeClr val="tx1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2241202" y="2357617"/>
            <a:ext cx="634524" cy="1035503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Group 62"/>
          <p:cNvGrpSpPr/>
          <p:nvPr/>
        </p:nvGrpSpPr>
        <p:grpSpPr>
          <a:xfrm>
            <a:off x="895299" y="1251719"/>
            <a:ext cx="2487647" cy="2141401"/>
            <a:chOff x="872765" y="1299726"/>
            <a:chExt cx="2487647" cy="2141401"/>
          </a:xfrm>
        </p:grpSpPr>
        <p:sp>
          <p:nvSpPr>
            <p:cNvPr id="28" name="Rectangle 27"/>
            <p:cNvSpPr/>
            <p:nvPr/>
          </p:nvSpPr>
          <p:spPr>
            <a:xfrm>
              <a:off x="872765" y="1299726"/>
              <a:ext cx="2487647" cy="5770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Principles first collaborate:  Formulate </a:t>
              </a:r>
              <a:r>
                <a:rPr lang="en-US" sz="1050" dirty="0" smtClean="0">
                  <a:solidFill>
                    <a:schemeClr val="tx1"/>
                  </a:solidFill>
                </a:rPr>
                <a:t>Corporate Strategy &amp; Implementation Program (Auto OEM)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 flipH="1">
              <a:off x="1182013" y="1866468"/>
              <a:ext cx="420011" cy="1574659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>
            <a:off x="1673375" y="3760113"/>
            <a:ext cx="2196917" cy="2084112"/>
            <a:chOff x="1673375" y="3040689"/>
            <a:chExt cx="2196917" cy="2084112"/>
          </a:xfrm>
        </p:grpSpPr>
        <p:sp>
          <p:nvSpPr>
            <p:cNvPr id="34" name="Rectangle 33"/>
            <p:cNvSpPr/>
            <p:nvPr/>
          </p:nvSpPr>
          <p:spPr>
            <a:xfrm>
              <a:off x="1881160" y="4709303"/>
              <a:ext cx="1989132" cy="4154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Launch Enterprise Architecture Consortium Formation (EAIG)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cxnSp>
          <p:nvCxnSpPr>
            <p:cNvPr id="35" name="Straight Connector 34"/>
            <p:cNvCxnSpPr>
              <a:stCxn id="34" idx="0"/>
            </p:cNvCxnSpPr>
            <p:nvPr/>
          </p:nvCxnSpPr>
          <p:spPr>
            <a:xfrm flipH="1" flipV="1">
              <a:off x="1673375" y="3040689"/>
              <a:ext cx="1202351" cy="1668614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2745817" y="3760113"/>
            <a:ext cx="2148344" cy="1532017"/>
            <a:chOff x="2854255" y="3697949"/>
            <a:chExt cx="2148344" cy="1532017"/>
          </a:xfrm>
        </p:grpSpPr>
        <p:sp>
          <p:nvSpPr>
            <p:cNvPr id="44" name="Rectangle 43"/>
            <p:cNvSpPr/>
            <p:nvPr/>
          </p:nvSpPr>
          <p:spPr>
            <a:xfrm>
              <a:off x="2854255" y="4814468"/>
              <a:ext cx="2148344" cy="4154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Manage North American Divestiture of Services Division (Auto OEM)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cxnSp>
          <p:nvCxnSpPr>
            <p:cNvPr id="45" name="Straight Connector 44"/>
            <p:cNvCxnSpPr/>
            <p:nvPr/>
          </p:nvCxnSpPr>
          <p:spPr>
            <a:xfrm flipH="1" flipV="1">
              <a:off x="3004038" y="3697949"/>
              <a:ext cx="974692" cy="1114085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63"/>
          <p:cNvGrpSpPr/>
          <p:nvPr/>
        </p:nvGrpSpPr>
        <p:grpSpPr>
          <a:xfrm>
            <a:off x="3516872" y="1638190"/>
            <a:ext cx="2953978" cy="1754930"/>
            <a:chOff x="3329806" y="1691852"/>
            <a:chExt cx="2953978" cy="1754930"/>
          </a:xfrm>
        </p:grpSpPr>
        <p:sp>
          <p:nvSpPr>
            <p:cNvPr id="47" name="Rectangle 46"/>
            <p:cNvSpPr/>
            <p:nvPr/>
          </p:nvSpPr>
          <p:spPr>
            <a:xfrm>
              <a:off x="4268874" y="1691852"/>
              <a:ext cx="2014910" cy="5770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Develop Market  Growth Strategy &amp; Investment  Program </a:t>
              </a:r>
            </a:p>
            <a:p>
              <a:r>
                <a:rPr lang="en-US" sz="1050" dirty="0" smtClean="0">
                  <a:solidFill>
                    <a:schemeClr val="tx1"/>
                  </a:solidFill>
                </a:rPr>
                <a:t>(Global IT Services Company)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cxnSp>
          <p:nvCxnSpPr>
            <p:cNvPr id="52" name="Straight Connector 51"/>
            <p:cNvCxnSpPr>
              <a:endCxn id="47" idx="2"/>
            </p:cNvCxnSpPr>
            <p:nvPr/>
          </p:nvCxnSpPr>
          <p:spPr>
            <a:xfrm flipV="1">
              <a:off x="3329806" y="2268933"/>
              <a:ext cx="1946523" cy="1177849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Straight Connector 55"/>
          <p:cNvCxnSpPr/>
          <p:nvPr/>
        </p:nvCxnSpPr>
        <p:spPr>
          <a:xfrm flipH="1" flipV="1">
            <a:off x="4490133" y="3760113"/>
            <a:ext cx="854284" cy="1043999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Picture 6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2926" y="4942614"/>
            <a:ext cx="1219200" cy="228600"/>
          </a:xfrm>
          <a:prstGeom prst="rect">
            <a:avLst/>
          </a:prstGeom>
        </p:spPr>
      </p:pic>
      <p:cxnSp>
        <p:nvCxnSpPr>
          <p:cNvPr id="67" name="Straight Connector 66"/>
          <p:cNvCxnSpPr/>
          <p:nvPr/>
        </p:nvCxnSpPr>
        <p:spPr>
          <a:xfrm flipV="1">
            <a:off x="6019800" y="2834472"/>
            <a:ext cx="736040" cy="55864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Group 68"/>
          <p:cNvGrpSpPr/>
          <p:nvPr/>
        </p:nvGrpSpPr>
        <p:grpSpPr>
          <a:xfrm>
            <a:off x="7474882" y="3814288"/>
            <a:ext cx="1364318" cy="912988"/>
            <a:chOff x="2686281" y="3543826"/>
            <a:chExt cx="1364318" cy="912988"/>
          </a:xfrm>
        </p:grpSpPr>
        <p:sp>
          <p:nvSpPr>
            <p:cNvPr id="70" name="Rectangle 69"/>
            <p:cNvSpPr/>
            <p:nvPr/>
          </p:nvSpPr>
          <p:spPr>
            <a:xfrm>
              <a:off x="2686281" y="4202898"/>
              <a:ext cx="1364318" cy="2539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050" dirty="0" smtClean="0">
                  <a:solidFill>
                    <a:schemeClr val="tx1"/>
                  </a:solidFill>
                </a:rPr>
                <a:t>Expanded </a:t>
              </a:r>
              <a:r>
                <a:rPr lang="en-US" sz="1050" dirty="0" smtClean="0">
                  <a:solidFill>
                    <a:schemeClr val="tx1"/>
                  </a:solidFill>
                </a:rPr>
                <a:t>team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cxnSp>
          <p:nvCxnSpPr>
            <p:cNvPr id="71" name="Straight Connector 70"/>
            <p:cNvCxnSpPr/>
            <p:nvPr/>
          </p:nvCxnSpPr>
          <p:spPr>
            <a:xfrm flipV="1">
              <a:off x="3003085" y="3543826"/>
              <a:ext cx="151833" cy="648730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TextBox 74"/>
          <p:cNvSpPr txBox="1"/>
          <p:nvPr/>
        </p:nvSpPr>
        <p:spPr>
          <a:xfrm rot="16200000">
            <a:off x="-1580374" y="3470136"/>
            <a:ext cx="3712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Engineering/Architecture     +     Strategy/ Marketing</a:t>
            </a:r>
            <a:endParaRPr lang="en-US" sz="1200" b="1" dirty="0"/>
          </a:p>
        </p:txBody>
      </p:sp>
      <p:sp>
        <p:nvSpPr>
          <p:cNvPr id="83" name="Pentagon 82"/>
          <p:cNvSpPr/>
          <p:nvPr/>
        </p:nvSpPr>
        <p:spPr>
          <a:xfrm>
            <a:off x="6275202" y="604520"/>
            <a:ext cx="2259198" cy="304800"/>
          </a:xfrm>
          <a:prstGeom prst="homePlat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Product Company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2" name="Pentagon 81"/>
          <p:cNvSpPr/>
          <p:nvPr/>
        </p:nvSpPr>
        <p:spPr>
          <a:xfrm>
            <a:off x="5310340" y="604520"/>
            <a:ext cx="1154773" cy="304800"/>
          </a:xfrm>
          <a:prstGeom prst="homePlat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B2C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1" name="Pentagon 80"/>
          <p:cNvSpPr/>
          <p:nvPr/>
        </p:nvSpPr>
        <p:spPr>
          <a:xfrm>
            <a:off x="4276765" y="604520"/>
            <a:ext cx="1234792" cy="304800"/>
          </a:xfrm>
          <a:prstGeom prst="homePlat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B2B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0" name="Pentagon 79"/>
          <p:cNvSpPr/>
          <p:nvPr/>
        </p:nvSpPr>
        <p:spPr>
          <a:xfrm>
            <a:off x="2467114" y="604520"/>
            <a:ext cx="2010868" cy="304800"/>
          </a:xfrm>
          <a:prstGeom prst="homePlat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Service Company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9" name="Pentagon 78"/>
          <p:cNvSpPr/>
          <p:nvPr/>
        </p:nvSpPr>
        <p:spPr>
          <a:xfrm>
            <a:off x="678419" y="528320"/>
            <a:ext cx="1989912" cy="462280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Industry Blend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84" name="Pentagon 83"/>
          <p:cNvSpPr/>
          <p:nvPr/>
        </p:nvSpPr>
        <p:spPr>
          <a:xfrm>
            <a:off x="7002342" y="6096000"/>
            <a:ext cx="1989258" cy="304800"/>
          </a:xfrm>
          <a:prstGeom prst="homePlat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Retail/</a:t>
            </a:r>
            <a:r>
              <a:rPr lang="en-US" sz="1600" dirty="0" err="1" smtClean="0">
                <a:solidFill>
                  <a:schemeClr val="tx1"/>
                </a:solidFill>
              </a:rPr>
              <a:t>AfterSales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5" name="Pentagon 84"/>
          <p:cNvSpPr/>
          <p:nvPr/>
        </p:nvSpPr>
        <p:spPr>
          <a:xfrm>
            <a:off x="5867400" y="6096000"/>
            <a:ext cx="1332037" cy="304800"/>
          </a:xfrm>
          <a:prstGeom prst="homePlat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Marketing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6" name="Pentagon 85"/>
          <p:cNvSpPr/>
          <p:nvPr/>
        </p:nvSpPr>
        <p:spPr>
          <a:xfrm>
            <a:off x="4391655" y="6096000"/>
            <a:ext cx="1628145" cy="304800"/>
          </a:xfrm>
          <a:prstGeom prst="homePlat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Enterprise IT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7" name="Pentagon 86"/>
          <p:cNvSpPr/>
          <p:nvPr/>
        </p:nvSpPr>
        <p:spPr>
          <a:xfrm>
            <a:off x="2461745" y="6096000"/>
            <a:ext cx="2110255" cy="304800"/>
          </a:xfrm>
          <a:prstGeom prst="homePlat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Corporate Strategy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8" name="Pentagon 87"/>
          <p:cNvSpPr/>
          <p:nvPr/>
        </p:nvSpPr>
        <p:spPr>
          <a:xfrm>
            <a:off x="629602" y="6019800"/>
            <a:ext cx="1989912" cy="462280"/>
          </a:xfrm>
          <a:prstGeom prst="homePlate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Functional Blend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-3" y="3393120"/>
            <a:ext cx="9143999" cy="340680"/>
          </a:xfrm>
          <a:prstGeom prst="rect">
            <a:avLst/>
          </a:prstGeom>
          <a:solidFill>
            <a:srgbClr val="EEECE1">
              <a:alpha val="4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914400" y="3441879"/>
            <a:ext cx="7836876" cy="276999"/>
            <a:chOff x="914400" y="3457721"/>
            <a:chExt cx="7836876" cy="276999"/>
          </a:xfrm>
        </p:grpSpPr>
        <p:sp>
          <p:nvSpPr>
            <p:cNvPr id="7" name="TextBox 6"/>
            <p:cNvSpPr txBox="1"/>
            <p:nvPr/>
          </p:nvSpPr>
          <p:spPr>
            <a:xfrm>
              <a:off x="914400" y="3457721"/>
              <a:ext cx="58029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2002</a:t>
              </a:r>
              <a:endParaRPr lang="en-US" sz="12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951055" y="3457721"/>
              <a:ext cx="58029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2004</a:t>
              </a:r>
              <a:endParaRPr lang="en-US" sz="12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987710" y="3457721"/>
              <a:ext cx="58029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2006</a:t>
              </a:r>
              <a:endParaRPr lang="en-US" sz="12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024365" y="3457721"/>
              <a:ext cx="58029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2008</a:t>
              </a:r>
              <a:endParaRPr lang="en-US" sz="12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061020" y="3457721"/>
              <a:ext cx="58029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2010</a:t>
              </a:r>
              <a:endParaRPr lang="en-US" sz="12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097675" y="3457721"/>
              <a:ext cx="58029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2012</a:t>
              </a:r>
              <a:endParaRPr lang="en-US" sz="12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134330" y="3457721"/>
              <a:ext cx="58029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2013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170984" y="3457721"/>
              <a:ext cx="58029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smtClean="0"/>
                <a:t>2014</a:t>
              </a:r>
              <a:endParaRPr lang="en-US" sz="1200" b="1" dirty="0"/>
            </a:p>
          </p:txBody>
        </p:sp>
      </p:grpSp>
      <p:cxnSp>
        <p:nvCxnSpPr>
          <p:cNvPr id="48" name="Straight Connector 47"/>
          <p:cNvCxnSpPr/>
          <p:nvPr/>
        </p:nvCxnSpPr>
        <p:spPr>
          <a:xfrm flipH="1" flipV="1">
            <a:off x="5085436" y="3733800"/>
            <a:ext cx="326621" cy="449529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5333654" y="5209314"/>
            <a:ext cx="2082537" cy="25391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sz="1050" b="1" dirty="0" smtClean="0">
                <a:solidFill>
                  <a:schemeClr val="tx1"/>
                </a:solidFill>
              </a:rPr>
              <a:t>Legal Launch:</a:t>
            </a:r>
            <a:r>
              <a:rPr lang="en-US" sz="105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0" name="Rectangle 49"/>
          <p:cNvSpPr/>
          <p:nvPr/>
        </p:nvSpPr>
        <p:spPr>
          <a:xfrm>
            <a:off x="5435731" y="4057862"/>
            <a:ext cx="2082537" cy="4154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sz="1050" b="1" dirty="0" smtClean="0">
                <a:solidFill>
                  <a:schemeClr val="tx1"/>
                </a:solidFill>
              </a:rPr>
              <a:t>Launch </a:t>
            </a:r>
            <a:r>
              <a:rPr lang="en-US" sz="1050" dirty="0" smtClean="0">
                <a:solidFill>
                  <a:schemeClr val="tx1"/>
                </a:solidFill>
              </a:rPr>
              <a:t>Strategy</a:t>
            </a:r>
            <a:r>
              <a:rPr lang="en-US" sz="1050" dirty="0" smtClean="0">
                <a:solidFill>
                  <a:schemeClr val="tx1"/>
                </a:solidFill>
              </a:rPr>
              <a:t>, Innovation, and Venture Cap Practice (Auto OEM)</a:t>
            </a:r>
            <a:endParaRPr lang="en-US" sz="1050" dirty="0">
              <a:solidFill>
                <a:schemeClr val="tx1"/>
              </a:solidFill>
            </a:endParaRPr>
          </a:p>
        </p:txBody>
      </p:sp>
      <p:pic>
        <p:nvPicPr>
          <p:cNvPr id="53" name="Picture 5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4183" y="1550088"/>
            <a:ext cx="572770" cy="6464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0267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120</Words>
  <Application>Microsoft Office PowerPoint</Application>
  <PresentationFormat>On-screen Show (4:3)</PresentationFormat>
  <Paragraphs>35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ThyssenKrupp IT Services N.A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Teachout, Andrew</dc:creator>
  <cp:lastModifiedBy>Greggory R Garrett</cp:lastModifiedBy>
  <cp:revision>15</cp:revision>
  <dcterms:created xsi:type="dcterms:W3CDTF">2014-03-19T15:57:19Z</dcterms:created>
  <dcterms:modified xsi:type="dcterms:W3CDTF">2014-03-21T19:21:20Z</dcterms:modified>
</cp:coreProperties>
</file>